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79" r:id="rId8"/>
    <p:sldId id="277" r:id="rId9"/>
    <p:sldId id="261" r:id="rId10"/>
    <p:sldId id="273" r:id="rId11"/>
    <p:sldId id="286" r:id="rId12"/>
    <p:sldId id="269" r:id="rId13"/>
    <p:sldId id="281" r:id="rId14"/>
    <p:sldId id="282" r:id="rId15"/>
    <p:sldId id="283" r:id="rId16"/>
    <p:sldId id="287" r:id="rId17"/>
    <p:sldId id="284" r:id="rId18"/>
    <p:sldId id="285" r:id="rId19"/>
    <p:sldId id="262" r:id="rId20"/>
    <p:sldId id="292" r:id="rId21"/>
    <p:sldId id="289" r:id="rId22"/>
    <p:sldId id="290" r:id="rId23"/>
    <p:sldId id="288" r:id="rId24"/>
    <p:sldId id="291" r:id="rId25"/>
    <p:sldId id="264" r:id="rId26"/>
    <p:sldId id="275" r:id="rId27"/>
    <p:sldId id="276" r:id="rId28"/>
    <p:sldId id="265" r:id="rId29"/>
    <p:sldId id="293" r:id="rId30"/>
    <p:sldId id="266" r:id="rId31"/>
    <p:sldId id="267" r:id="rId32"/>
    <p:sldId id="298" r:id="rId33"/>
    <p:sldId id="299" r:id="rId34"/>
    <p:sldId id="268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8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808B54-3371-4D6F-AE7E-BB4E59C0D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51AD7-5540-42E5-ACFD-22CC7F0E6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62D42-BF1E-4274-B069-E4DC4629C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E0A08-ADF8-472C-9082-105D085D4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696ED-E8D9-400D-8E94-3D1EF34C7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065D7-4E07-4AA0-A630-7DF2885D6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12C67-0D31-4B1F-B43B-6878CE44F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DC300-FA3B-49B2-8A03-9AF1A12B7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D8BF4-19F1-4E4A-B445-D42C6517B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40D6F-0239-4CE0-B63D-BF6143C1B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97B45-CD5E-44F2-A23F-B40ABAEBD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5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A54C882-BA21-4762-A783-A148CD6A556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Ophthalmic and Otic Medications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Miotics</a:t>
            </a:r>
            <a:r>
              <a:rPr lang="en-US" dirty="0" smtClean="0"/>
              <a:t> Constrict the Pupil</a:t>
            </a:r>
            <a:endParaRPr 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00200"/>
            <a:ext cx="6046787" cy="4525963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Mitotics</a:t>
            </a:r>
            <a:r>
              <a:rPr lang="en-US" dirty="0" smtClean="0"/>
              <a:t> vs. </a:t>
            </a:r>
            <a:r>
              <a:rPr lang="en-US" dirty="0" err="1" smtClean="0"/>
              <a:t>Mydriatics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Mitotics</a:t>
            </a:r>
            <a:r>
              <a:rPr lang="en-US" b="1" dirty="0" smtClean="0"/>
              <a:t> </a:t>
            </a:r>
            <a:r>
              <a:rPr lang="en-US" dirty="0" smtClean="0"/>
              <a:t>are cholinergic or </a:t>
            </a:r>
            <a:r>
              <a:rPr lang="en-US" dirty="0" err="1" smtClean="0"/>
              <a:t>sympatholytic</a:t>
            </a:r>
            <a:r>
              <a:rPr lang="en-US" dirty="0" smtClean="0"/>
              <a:t> drugs.</a:t>
            </a:r>
          </a:p>
          <a:p>
            <a:endParaRPr lang="en-US" b="1" dirty="0"/>
          </a:p>
          <a:p>
            <a:r>
              <a:rPr lang="en-US" b="1" dirty="0" err="1" smtClean="0"/>
              <a:t>Mydriatics</a:t>
            </a:r>
            <a:r>
              <a:rPr lang="en-US" b="1" dirty="0" smtClean="0"/>
              <a:t> </a:t>
            </a:r>
            <a:r>
              <a:rPr lang="en-US" dirty="0" smtClean="0"/>
              <a:t>are </a:t>
            </a:r>
            <a:r>
              <a:rPr lang="en-US" dirty="0" err="1" smtClean="0"/>
              <a:t>sympathomimetic</a:t>
            </a:r>
            <a:r>
              <a:rPr lang="en-US" dirty="0" smtClean="0"/>
              <a:t> or </a:t>
            </a:r>
            <a:r>
              <a:rPr lang="en-US" dirty="0" err="1" smtClean="0"/>
              <a:t>anticholinergic</a:t>
            </a:r>
            <a:r>
              <a:rPr lang="en-US" dirty="0" smtClean="0"/>
              <a:t> drugs.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Mydriatics and Cycloplegics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4958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err="1" smtClean="0"/>
              <a:t>Mydriatics</a:t>
            </a:r>
            <a:r>
              <a:rPr lang="en-US" sz="2400" dirty="0" smtClean="0"/>
              <a:t> </a:t>
            </a:r>
            <a:r>
              <a:rPr lang="en-US" sz="2400" dirty="0"/>
              <a:t>dilate the </a:t>
            </a:r>
            <a:r>
              <a:rPr lang="en-US" sz="2400" dirty="0" smtClean="0"/>
              <a:t>pupil and are used to aid in eye exams, to relieve inflammation associated with </a:t>
            </a:r>
            <a:r>
              <a:rPr lang="en-US" sz="2400" dirty="0" err="1" smtClean="0"/>
              <a:t>uveitis</a:t>
            </a:r>
            <a:r>
              <a:rPr lang="en-US" sz="2400" dirty="0" smtClean="0"/>
              <a:t> (inflammation of the iris,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body, and choroid) and </a:t>
            </a:r>
            <a:r>
              <a:rPr lang="en-US" sz="2400" dirty="0" err="1" smtClean="0"/>
              <a:t>keratitis</a:t>
            </a:r>
            <a:r>
              <a:rPr lang="en-US" sz="2400" dirty="0" smtClean="0"/>
              <a:t> (inflammation of the cornea), to break up or prevent adhesions between the iris and the lens, and to prepare an animal for ocular surgery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 err="1"/>
              <a:t>Cycloplegics</a:t>
            </a:r>
            <a:r>
              <a:rPr lang="en-US" sz="2400" dirty="0"/>
              <a:t> paralyze the </a:t>
            </a:r>
            <a:r>
              <a:rPr lang="en-US" sz="2400" dirty="0" err="1"/>
              <a:t>ciliary</a:t>
            </a:r>
            <a:r>
              <a:rPr lang="en-US" sz="2400" dirty="0"/>
              <a:t> muscles and minimize pain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30423"/>
            <a:ext cx="4038600" cy="386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Atropine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400" dirty="0" err="1" smtClean="0"/>
              <a:t>Anticholinergic</a:t>
            </a:r>
            <a:r>
              <a:rPr lang="en-US" sz="2400" dirty="0" smtClean="0"/>
              <a:t> drug used for treatment of acute inflammation of anterior </a:t>
            </a:r>
            <a:r>
              <a:rPr lang="en-US" sz="2400" dirty="0" err="1" smtClean="0"/>
              <a:t>uvea</a:t>
            </a:r>
            <a:r>
              <a:rPr lang="en-US" sz="2400" dirty="0" smtClean="0"/>
              <a:t> and aid in exam of retina</a:t>
            </a:r>
          </a:p>
          <a:p>
            <a:r>
              <a:rPr lang="en-US" sz="2400" dirty="0" err="1" smtClean="0"/>
              <a:t>Mydriasis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cycloplegia</a:t>
            </a:r>
            <a:endParaRPr lang="en-US" sz="2400" dirty="0" smtClean="0"/>
          </a:p>
          <a:p>
            <a:r>
              <a:rPr lang="en-US" sz="2400" dirty="0" smtClean="0"/>
              <a:t>Side effects = salivation</a:t>
            </a:r>
          </a:p>
          <a:p>
            <a:r>
              <a:rPr lang="en-US" sz="2400" dirty="0" smtClean="0"/>
              <a:t>Contraindications: glaucoma (increases intraocular pressure); KCS (decreases tear production)</a:t>
            </a:r>
          </a:p>
          <a:p>
            <a:r>
              <a:rPr lang="en-US" sz="2400" dirty="0" smtClean="0"/>
              <a:t>Solution or ointment</a:t>
            </a:r>
            <a:endParaRPr lang="en-US" sz="24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047999" cy="30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Homatropine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Same uses, side effects, and contraindications as atropine.</a:t>
            </a:r>
          </a:p>
          <a:p>
            <a:r>
              <a:rPr lang="en-US" dirty="0" smtClean="0"/>
              <a:t>Faster onset and shorter duration of action than atropine</a:t>
            </a:r>
          </a:p>
          <a:p>
            <a:r>
              <a:rPr lang="en-US" dirty="0" err="1" smtClean="0"/>
              <a:t>Isopto</a:t>
            </a:r>
            <a:r>
              <a:rPr lang="en-US" dirty="0" smtClean="0"/>
              <a:t> </a:t>
            </a:r>
            <a:r>
              <a:rPr lang="en-US" dirty="0" err="1" smtClean="0"/>
              <a:t>Homatropine</a:t>
            </a:r>
            <a:r>
              <a:rPr lang="en-US" dirty="0" smtClean="0"/>
              <a:t>®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19599"/>
            <a:ext cx="3170555" cy="221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668" y="1600200"/>
            <a:ext cx="447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Phenylephrine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z="2400" dirty="0" err="1" smtClean="0"/>
              <a:t>Sympathomimetic</a:t>
            </a:r>
            <a:r>
              <a:rPr lang="en-US" sz="2400" dirty="0" smtClean="0"/>
              <a:t> drug used to evaluate eye diseases such as </a:t>
            </a:r>
            <a:r>
              <a:rPr lang="en-US" sz="2400" dirty="0" err="1" smtClean="0"/>
              <a:t>uveitis</a:t>
            </a:r>
            <a:r>
              <a:rPr lang="en-US" sz="2400" dirty="0" smtClean="0"/>
              <a:t> and Horner’s syndrome</a:t>
            </a:r>
          </a:p>
          <a:p>
            <a:r>
              <a:rPr lang="en-US" sz="2400" dirty="0" smtClean="0"/>
              <a:t>May be used prior to </a:t>
            </a:r>
            <a:r>
              <a:rPr lang="en-US" sz="2400" dirty="0" err="1" smtClean="0"/>
              <a:t>conjunctival</a:t>
            </a:r>
            <a:r>
              <a:rPr lang="en-US" sz="2400" dirty="0" smtClean="0"/>
              <a:t> surgery to decrease hemorrhage</a:t>
            </a:r>
          </a:p>
          <a:p>
            <a:r>
              <a:rPr lang="en-US" sz="2400" dirty="0" err="1" smtClean="0"/>
              <a:t>Mydriasis</a:t>
            </a:r>
            <a:r>
              <a:rPr lang="en-US" sz="2400" dirty="0" smtClean="0"/>
              <a:t>/no </a:t>
            </a:r>
            <a:r>
              <a:rPr lang="en-US" sz="2400" dirty="0" err="1" smtClean="0"/>
              <a:t>cycoplegia</a:t>
            </a:r>
            <a:endParaRPr lang="en-US" sz="2400" dirty="0" smtClean="0"/>
          </a:p>
          <a:p>
            <a:r>
              <a:rPr lang="en-US" sz="2400" dirty="0" smtClean="0"/>
              <a:t>Produces vasoconstriction, ocular discomfort, tearing, and rebound </a:t>
            </a:r>
            <a:r>
              <a:rPr lang="en-US" sz="2400" dirty="0" err="1" smtClean="0"/>
              <a:t>miosis</a:t>
            </a:r>
            <a:endParaRPr lang="en-US" sz="2400" dirty="0" smtClean="0"/>
          </a:p>
          <a:p>
            <a:r>
              <a:rPr lang="en-US" sz="2400" dirty="0" err="1" smtClean="0"/>
              <a:t>Mydfrin</a:t>
            </a:r>
            <a:r>
              <a:rPr lang="en-US" sz="2400" dirty="0" smtClean="0"/>
              <a:t>®</a:t>
            </a:r>
            <a:endParaRPr lang="en-US" sz="2400" dirty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4051091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Horner’s Syndrome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r>
              <a:rPr lang="en-US" dirty="0" err="1" smtClean="0"/>
              <a:t>Enophthalmos</a:t>
            </a:r>
            <a:r>
              <a:rPr lang="en-US" dirty="0" smtClean="0"/>
              <a:t> (backward displacement of eyeball into the orbit)</a:t>
            </a:r>
          </a:p>
          <a:p>
            <a:r>
              <a:rPr lang="en-US" dirty="0" err="1" smtClean="0"/>
              <a:t>Ptosis</a:t>
            </a:r>
            <a:r>
              <a:rPr lang="en-US" dirty="0" smtClean="0"/>
              <a:t> of the upper eyelid</a:t>
            </a:r>
          </a:p>
          <a:p>
            <a:r>
              <a:rPr lang="en-US" dirty="0" smtClean="0"/>
              <a:t>Slight elevation of the lower lid</a:t>
            </a:r>
          </a:p>
          <a:p>
            <a:r>
              <a:rPr lang="en-US" dirty="0" smtClean="0"/>
              <a:t>Constriction of pupil</a:t>
            </a:r>
          </a:p>
          <a:p>
            <a:r>
              <a:rPr lang="en-US" dirty="0" smtClean="0"/>
              <a:t>Narrowing of </a:t>
            </a:r>
            <a:r>
              <a:rPr lang="en-US" dirty="0" err="1" smtClean="0"/>
              <a:t>palpebral</a:t>
            </a:r>
            <a:r>
              <a:rPr lang="en-US" dirty="0" smtClean="0"/>
              <a:t> fissure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434431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Tropicamide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267200" cy="4525963"/>
          </a:xfrm>
        </p:spPr>
        <p:txBody>
          <a:bodyPr/>
          <a:lstStyle/>
          <a:p>
            <a:r>
              <a:rPr lang="en-US" sz="2400" dirty="0" smtClean="0"/>
              <a:t>Used for </a:t>
            </a:r>
            <a:r>
              <a:rPr lang="en-US" sz="2400" dirty="0" err="1" smtClean="0"/>
              <a:t>fundic</a:t>
            </a:r>
            <a:r>
              <a:rPr lang="en-US" sz="2400" dirty="0" smtClean="0"/>
              <a:t> examination</a:t>
            </a:r>
          </a:p>
          <a:p>
            <a:r>
              <a:rPr lang="en-US" sz="2400" dirty="0" smtClean="0"/>
              <a:t>Rapid acting </a:t>
            </a:r>
            <a:r>
              <a:rPr lang="en-US" sz="2400" dirty="0" err="1" smtClean="0"/>
              <a:t>mydriatic</a:t>
            </a:r>
            <a:r>
              <a:rPr lang="en-US" sz="2400" dirty="0"/>
              <a:t> </a:t>
            </a:r>
            <a:r>
              <a:rPr lang="en-US" sz="2400" dirty="0" smtClean="0"/>
              <a:t>with slight </a:t>
            </a:r>
            <a:r>
              <a:rPr lang="en-US" sz="2400" dirty="0" err="1" smtClean="0"/>
              <a:t>cycloplegic</a:t>
            </a:r>
            <a:r>
              <a:rPr lang="en-US" sz="2400" dirty="0" smtClean="0"/>
              <a:t> effect.</a:t>
            </a:r>
          </a:p>
          <a:p>
            <a:r>
              <a:rPr lang="en-US" sz="2400" dirty="0" smtClean="0"/>
              <a:t>More rapid onset and shorter duration of action than atropine.</a:t>
            </a:r>
          </a:p>
          <a:p>
            <a:r>
              <a:rPr lang="en-US" sz="2400" dirty="0" smtClean="0"/>
              <a:t>Side effects: local discomfort and salivation</a:t>
            </a:r>
          </a:p>
          <a:p>
            <a:r>
              <a:rPr lang="en-US" sz="2400" dirty="0" smtClean="0"/>
              <a:t>Contraindicated in animals with glaucoma or KCS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133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Sympathomimetic</a:t>
            </a:r>
            <a:r>
              <a:rPr lang="en-US" dirty="0" smtClean="0"/>
              <a:t> drug that reduces intraocular pressure and produces </a:t>
            </a:r>
            <a:r>
              <a:rPr lang="en-US" dirty="0" err="1" smtClean="0"/>
              <a:t>mydriasis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to prevent glaucoma in the unaffected eye</a:t>
            </a:r>
          </a:p>
          <a:p>
            <a:r>
              <a:rPr lang="en-US" dirty="0" smtClean="0"/>
              <a:t>May cause ocular discomfort.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89092"/>
            <a:ext cx="4038600" cy="294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Glaucoma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dirty="0">
                <a:solidFill>
                  <a:srgbClr val="FF0000"/>
                </a:solidFill>
              </a:rPr>
              <a:t>Glaucoma</a:t>
            </a:r>
            <a:r>
              <a:rPr lang="en-US" dirty="0"/>
              <a:t> is a group of diseases that increase intraocular pressure (drugs used to treat glaucoma decrease intraocular pressure</a:t>
            </a:r>
            <a:r>
              <a:rPr lang="en-US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u="sng" dirty="0" smtClean="0"/>
              <a:t>Primary glaucoma</a:t>
            </a:r>
            <a:r>
              <a:rPr lang="en-US" dirty="0" smtClean="0"/>
              <a:t>: caused by an acquired structural defect within the eye</a:t>
            </a:r>
          </a:p>
          <a:p>
            <a:pPr>
              <a:lnSpc>
                <a:spcPct val="80000"/>
              </a:lnSpc>
            </a:pPr>
            <a:r>
              <a:rPr lang="en-US" u="sng" dirty="0" smtClean="0"/>
              <a:t>Secondary glaucoma</a:t>
            </a:r>
            <a:r>
              <a:rPr lang="en-US" dirty="0" smtClean="0"/>
              <a:t>: a consequence of another ocular disease or trauma</a:t>
            </a:r>
          </a:p>
          <a:p>
            <a:pPr>
              <a:lnSpc>
                <a:spcPct val="80000"/>
              </a:lnSpc>
            </a:pPr>
            <a:r>
              <a:rPr lang="en-US" u="sng" dirty="0" smtClean="0"/>
              <a:t>Congenital glaucoma</a:t>
            </a:r>
            <a:r>
              <a:rPr lang="en-US" dirty="0" smtClean="0"/>
              <a:t>: resulting from a genetic defect</a:t>
            </a:r>
          </a:p>
          <a:p>
            <a:pPr>
              <a:lnSpc>
                <a:spcPct val="80000"/>
              </a:lnSpc>
            </a:pPr>
            <a:r>
              <a:rPr lang="en-US" b="1" i="1" dirty="0" smtClean="0"/>
              <a:t>If left untreated, glaucoma can result in blindness.</a:t>
            </a:r>
            <a:endParaRPr lang="en-US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Anatomy &amp; Physiology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The ocular system is responsible for vision</a:t>
            </a:r>
          </a:p>
          <a:p>
            <a:r>
              <a:rPr lang="en-US" dirty="0"/>
              <a:t>The ocular system is comprised of the eyes and </a:t>
            </a:r>
            <a:r>
              <a:rPr lang="en-US" dirty="0" err="1"/>
              <a:t>adnexa</a:t>
            </a:r>
            <a:endParaRPr lang="en-US" dirty="0"/>
          </a:p>
          <a:p>
            <a:pPr lvl="1"/>
            <a:r>
              <a:rPr lang="en-US" dirty="0"/>
              <a:t>Globe consists of three layers:</a:t>
            </a:r>
          </a:p>
          <a:p>
            <a:pPr lvl="2"/>
            <a:r>
              <a:rPr lang="en-US" dirty="0" smtClean="0"/>
              <a:t>Sclera (white of the eye), choroid (middle, vascular coat of the eye), </a:t>
            </a:r>
            <a:r>
              <a:rPr lang="en-US" dirty="0"/>
              <a:t>and </a:t>
            </a:r>
            <a:r>
              <a:rPr lang="en-US" dirty="0" smtClean="0"/>
              <a:t>retina (“the film in the camera”)</a:t>
            </a:r>
            <a:endParaRPr lang="en-US" dirty="0"/>
          </a:p>
          <a:p>
            <a:pPr lvl="1"/>
            <a:r>
              <a:rPr lang="en-US" dirty="0" err="1"/>
              <a:t>Adnexa</a:t>
            </a:r>
            <a:r>
              <a:rPr lang="en-US" dirty="0"/>
              <a:t> consists of the surrounding structures:</a:t>
            </a:r>
          </a:p>
          <a:p>
            <a:pPr lvl="2"/>
            <a:r>
              <a:rPr lang="en-US" dirty="0"/>
              <a:t>Orbit, eye muscles, eyelids, eyelashes, conjunctiva, and </a:t>
            </a:r>
            <a:r>
              <a:rPr lang="en-US" dirty="0" err="1"/>
              <a:t>lacrimal</a:t>
            </a:r>
            <a:r>
              <a:rPr lang="en-US" dirty="0"/>
              <a:t> apparatus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Glaucoma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76450"/>
            <a:ext cx="4038600" cy="3573463"/>
          </a:xfrm>
          <a:noFill/>
          <a:ln/>
        </p:spPr>
      </p:pic>
      <p:pic>
        <p:nvPicPr>
          <p:cNvPr id="24586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7775"/>
            <a:ext cx="4038600" cy="2689225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</a:t>
            </a:r>
            <a:r>
              <a:rPr lang="en-US" dirty="0" err="1" smtClean="0"/>
              <a:t>vs</a:t>
            </a:r>
            <a:r>
              <a:rPr lang="en-US" dirty="0" smtClean="0"/>
              <a:t> Open-Angle Glaucoma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5943600" cy="4525963"/>
          </a:xfrm>
        </p:spPr>
        <p:txBody>
          <a:bodyPr/>
          <a:lstStyle/>
          <a:p>
            <a:r>
              <a:rPr lang="en-US" sz="2400" dirty="0" smtClean="0"/>
              <a:t>Aqueous humor is constantly produced by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process behind iris</a:t>
            </a:r>
          </a:p>
          <a:p>
            <a:pPr lvl="1"/>
            <a:r>
              <a:rPr lang="en-US" sz="2000" dirty="0" smtClean="0"/>
              <a:t>Production is controlled by carbonic </a:t>
            </a:r>
            <a:r>
              <a:rPr lang="en-US" sz="2000" dirty="0" err="1" smtClean="0"/>
              <a:t>anhydrase</a:t>
            </a:r>
            <a:endParaRPr lang="en-US" sz="2000" dirty="0" smtClean="0"/>
          </a:p>
          <a:p>
            <a:r>
              <a:rPr lang="en-US" sz="2400" dirty="0" smtClean="0"/>
              <a:t>Once aqueous humor enters eye, it passes from posterior chamber, through pupil, into anterior chamber, and is then drained through </a:t>
            </a:r>
            <a:r>
              <a:rPr lang="en-US" sz="2400" i="1" dirty="0" err="1" smtClean="0"/>
              <a:t>trabecular</a:t>
            </a:r>
            <a:r>
              <a:rPr lang="en-US" sz="2400" i="1" dirty="0" smtClean="0"/>
              <a:t> meshwork.</a:t>
            </a:r>
          </a:p>
          <a:p>
            <a:r>
              <a:rPr lang="en-US" sz="2400" dirty="0" smtClean="0"/>
              <a:t>When intraocular pressure increases, outflow mechanism for aqueous humor is blocked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057400"/>
            <a:ext cx="2656521" cy="26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vs. Open-Angle Glaucoma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iris occludes </a:t>
            </a:r>
            <a:r>
              <a:rPr lang="en-US" dirty="0" err="1" smtClean="0"/>
              <a:t>trabecular</a:t>
            </a:r>
            <a:r>
              <a:rPr lang="en-US" dirty="0" smtClean="0"/>
              <a:t> meshwork, normal outflow of humor is prevented, and animal is said to have </a:t>
            </a:r>
            <a:r>
              <a:rPr lang="en-US" i="1" dirty="0" smtClean="0"/>
              <a:t>narrow-angle glaucoma.</a:t>
            </a:r>
          </a:p>
          <a:p>
            <a:r>
              <a:rPr lang="en-US" dirty="0" smtClean="0"/>
              <a:t>If there is no change in chamber angle of eye, but aqueous humor outflow is impeded because of degenerative changes, animal is said to have </a:t>
            </a:r>
            <a:r>
              <a:rPr lang="en-US" i="1" dirty="0" smtClean="0"/>
              <a:t>open-angle glaucoma.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Used to Treat Glaucoma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u="sng" dirty="0" err="1" smtClean="0"/>
              <a:t>Miotics</a:t>
            </a:r>
            <a:r>
              <a:rPr lang="en-US" sz="2800" dirty="0" smtClean="0"/>
              <a:t>: covered previously</a:t>
            </a:r>
          </a:p>
          <a:p>
            <a:pPr>
              <a:lnSpc>
                <a:spcPct val="80000"/>
              </a:lnSpc>
            </a:pPr>
            <a:r>
              <a:rPr lang="en-US" sz="2800" u="sng" dirty="0" smtClean="0"/>
              <a:t>Carbonic </a:t>
            </a:r>
            <a:r>
              <a:rPr lang="en-US" sz="2800" u="sng" dirty="0" err="1" smtClean="0"/>
              <a:t>anhydrase</a:t>
            </a:r>
            <a:r>
              <a:rPr lang="en-US" sz="2800" u="sng" dirty="0" smtClean="0"/>
              <a:t> inhibitors</a:t>
            </a:r>
            <a:r>
              <a:rPr lang="en-US" sz="2800" dirty="0" smtClean="0"/>
              <a:t> interfere with the production of carbonic acid, leading to a decrease of aqueous humor production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Examples include </a:t>
            </a:r>
            <a:r>
              <a:rPr lang="en-US" sz="2000" dirty="0" err="1" smtClean="0"/>
              <a:t>acetazolamide</a:t>
            </a:r>
            <a:r>
              <a:rPr lang="en-US" sz="2000" dirty="0" smtClean="0"/>
              <a:t>, </a:t>
            </a:r>
            <a:r>
              <a:rPr lang="en-US" sz="2000" dirty="0" err="1" smtClean="0"/>
              <a:t>dichlorphenamide</a:t>
            </a:r>
            <a:r>
              <a:rPr lang="en-US" sz="2000" dirty="0" smtClean="0"/>
              <a:t>, and </a:t>
            </a:r>
            <a:r>
              <a:rPr lang="en-US" sz="2000" dirty="0" err="1" smtClean="0"/>
              <a:t>methazolamide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u="sng" dirty="0" smtClean="0"/>
              <a:t>Beta-adrenergic blockers</a:t>
            </a:r>
            <a:r>
              <a:rPr lang="en-US" sz="2800" dirty="0" smtClean="0"/>
              <a:t> decrease production of aqueous humor. Systemic side effects (</a:t>
            </a:r>
            <a:r>
              <a:rPr lang="en-US" sz="2800" dirty="0" err="1" smtClean="0"/>
              <a:t>bradycardia</a:t>
            </a:r>
            <a:r>
              <a:rPr lang="en-US" sz="2800" dirty="0" smtClean="0"/>
              <a:t>, hypotension, </a:t>
            </a:r>
            <a:r>
              <a:rPr lang="en-US" sz="2800" dirty="0" err="1" smtClean="0"/>
              <a:t>bronchospasms</a:t>
            </a:r>
            <a:r>
              <a:rPr lang="en-US" sz="2800" dirty="0" smtClean="0"/>
              <a:t>). Used with primary glaucoma to prevent development of disease in both eyes. May cause blurred vision.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Examples include </a:t>
            </a:r>
            <a:r>
              <a:rPr lang="en-US" sz="2000" dirty="0" err="1" smtClean="0"/>
              <a:t>timolol</a:t>
            </a:r>
            <a:r>
              <a:rPr lang="en-US" sz="2000" dirty="0" smtClean="0"/>
              <a:t> </a:t>
            </a:r>
            <a:r>
              <a:rPr lang="en-US" sz="2000" dirty="0" err="1" smtClean="0"/>
              <a:t>maleate</a:t>
            </a:r>
            <a:r>
              <a:rPr lang="en-US" sz="2000" dirty="0" smtClean="0"/>
              <a:t> and </a:t>
            </a:r>
            <a:r>
              <a:rPr lang="en-US" sz="2000" dirty="0" err="1" smtClean="0"/>
              <a:t>betaxolol</a:t>
            </a:r>
            <a:r>
              <a:rPr lang="en-US" sz="2000" dirty="0" smtClean="0"/>
              <a:t> hydrochloride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Used to Treat Glaucoma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Osmotic diuretics</a:t>
            </a:r>
            <a:r>
              <a:rPr lang="en-US" dirty="0" smtClean="0"/>
              <a:t>: used prior to surgery or as an emergency treatment of glaucoma.</a:t>
            </a:r>
          </a:p>
          <a:p>
            <a:pPr lvl="1"/>
            <a:r>
              <a:rPr lang="en-US" dirty="0" smtClean="0"/>
              <a:t>Given IV to decrease vitreous humor volume and rapidly decrease intraocular pressure</a:t>
            </a:r>
          </a:p>
          <a:p>
            <a:pPr lvl="1"/>
            <a:r>
              <a:rPr lang="en-US" dirty="0" smtClean="0"/>
              <a:t>Side effects: electrolyte imbalances, cardiovascular problems, vomiting</a:t>
            </a:r>
          </a:p>
          <a:p>
            <a:pPr lvl="2"/>
            <a:r>
              <a:rPr lang="en-US" dirty="0" smtClean="0"/>
              <a:t>Examples include </a:t>
            </a:r>
            <a:r>
              <a:rPr lang="en-US" dirty="0" err="1" smtClean="0"/>
              <a:t>mannitol</a:t>
            </a:r>
            <a:r>
              <a:rPr lang="en-US" dirty="0" smtClean="0"/>
              <a:t> and glycerin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Drugs used to treat KCS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i="1"/>
              <a:t>KCS</a:t>
            </a:r>
            <a:r>
              <a:rPr lang="en-US"/>
              <a:t> is a disease in which tear production is decreased, resulting in mucopurulent conjunctivitis and corneal scarring/ulceration</a:t>
            </a:r>
          </a:p>
          <a:p>
            <a:pPr lvl="1">
              <a:lnSpc>
                <a:spcPct val="90000"/>
              </a:lnSpc>
            </a:pPr>
            <a:r>
              <a:rPr lang="en-US"/>
              <a:t>Examples of drugs used to treat KCS:</a:t>
            </a:r>
          </a:p>
          <a:p>
            <a:pPr lvl="2">
              <a:lnSpc>
                <a:spcPct val="90000"/>
              </a:lnSpc>
            </a:pPr>
            <a:r>
              <a:rPr lang="en-US"/>
              <a:t>Artificial tears</a:t>
            </a:r>
          </a:p>
          <a:p>
            <a:pPr lvl="2">
              <a:lnSpc>
                <a:spcPct val="90000"/>
              </a:lnSpc>
            </a:pPr>
            <a:r>
              <a:rPr lang="en-US"/>
              <a:t>Antibiotic-steroid preparations</a:t>
            </a:r>
          </a:p>
          <a:p>
            <a:pPr lvl="2">
              <a:lnSpc>
                <a:spcPct val="90000"/>
              </a:lnSpc>
            </a:pPr>
            <a:r>
              <a:rPr lang="en-US"/>
              <a:t>Lacrimogenics (increase tear production) such as pilocarpine</a:t>
            </a:r>
          </a:p>
          <a:p>
            <a:pPr lvl="2">
              <a:lnSpc>
                <a:spcPct val="90000"/>
              </a:lnSpc>
            </a:pPr>
            <a:r>
              <a:rPr lang="en-US"/>
              <a:t>Immunomodulators (interfere with interleukin production by T-lymphocytes) such as cyclosporine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Keratoconjunctivitis Sicca (KCS)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26632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Schirmer Tear Test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29702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438400"/>
            <a:ext cx="4343400" cy="2360613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Ophthalmic Drugs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Other ophthalmic drugs used to treat ocular diseases include: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Antibiotics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Antifungals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Antivirals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Corticosteroids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NSAIDs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Tear supplements</a:t>
            </a:r>
          </a:p>
          <a:p>
            <a:pPr>
              <a:lnSpc>
                <a:spcPct val="90000"/>
              </a:lnSpc>
            </a:pPr>
            <a:r>
              <a:rPr lang="en-US" sz="2800"/>
              <a:t>See Table 18-1 in your textbook for a list of </a:t>
            </a:r>
            <a:br>
              <a:rPr lang="en-US" sz="2800"/>
            </a:br>
            <a:r>
              <a:rPr lang="en-US" sz="2800"/>
              <a:t>anti-infectives, anti-inflammatories, and tear supplements used in veterinary medicine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2739231" cy="273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733800"/>
            <a:ext cx="2914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3676650" cy="260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657600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762000"/>
            <a:ext cx="2686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Anatomy &amp; Physiology</a:t>
            </a:r>
          </a:p>
        </p:txBody>
      </p:sp>
      <p:pic>
        <p:nvPicPr>
          <p:cNvPr id="8196" name="Picture 4" descr="18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1800" y="1600200"/>
            <a:ext cx="5740400" cy="4525963"/>
          </a:xfrm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Anatomy &amp; Physiology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/>
              <a:t>The ear is the sensory organ that allows hearing and maintains balance</a:t>
            </a:r>
          </a:p>
          <a:p>
            <a:r>
              <a:rPr lang="en-US" sz="2800"/>
              <a:t>The ear is comprised of three parts:</a:t>
            </a:r>
          </a:p>
          <a:p>
            <a:pPr lvl="1"/>
            <a:r>
              <a:rPr lang="en-US" sz="2400"/>
              <a:t>Outer: pinna and external auditory canal</a:t>
            </a:r>
          </a:p>
          <a:p>
            <a:pPr lvl="1"/>
            <a:r>
              <a:rPr lang="en-US" sz="2400"/>
              <a:t>Middle: tympanic membrane, auditory ossicles, eustachian tube, oval window, and round window</a:t>
            </a:r>
          </a:p>
          <a:p>
            <a:pPr lvl="1"/>
            <a:r>
              <a:rPr lang="en-US" sz="2400"/>
              <a:t>Inner: vestibule, cochlea, and semicircular canals</a:t>
            </a:r>
          </a:p>
          <a:p>
            <a:r>
              <a:rPr lang="en-US" sz="2800"/>
              <a:t>Otitis interna is an inner ear infection</a:t>
            </a:r>
          </a:p>
          <a:p>
            <a:pPr lvl="1"/>
            <a:r>
              <a:rPr lang="en-US" sz="2400"/>
              <a:t>Side effects include head tilt toward the infected side, ataxia, nausea, and vomiting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Anatomy &amp; Physiology</a:t>
            </a:r>
          </a:p>
        </p:txBody>
      </p:sp>
      <p:pic>
        <p:nvPicPr>
          <p:cNvPr id="17412" name="Picture 4" descr="18-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3825" y="1600200"/>
            <a:ext cx="3816350" cy="4525963"/>
          </a:xfrm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Infection </a:t>
            </a:r>
            <a:r>
              <a:rPr lang="en-US" dirty="0" err="1" smtClean="0"/>
              <a:t>vs</a:t>
            </a:r>
            <a:r>
              <a:rPr lang="en-US" dirty="0" smtClean="0"/>
              <a:t> Ear Mites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85138"/>
            <a:ext cx="3024517" cy="38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Microscopic Difference</a:t>
            </a:r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919" y="2133600"/>
            <a:ext cx="3367881" cy="33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Otic Medications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ln/>
        </p:spPr>
        <p:txBody>
          <a:bodyPr/>
          <a:lstStyle/>
          <a:p>
            <a:r>
              <a:rPr lang="en-US" sz="2800" dirty="0"/>
              <a:t>Many drug combinations are used in veterinary medicine to treat ear disease, including:</a:t>
            </a:r>
          </a:p>
          <a:p>
            <a:pPr lvl="1"/>
            <a:r>
              <a:rPr lang="en-US" sz="2400" dirty="0"/>
              <a:t>Antibiotics</a:t>
            </a:r>
          </a:p>
          <a:p>
            <a:pPr lvl="1"/>
            <a:r>
              <a:rPr lang="en-US" sz="2400" dirty="0" err="1"/>
              <a:t>Antiparasitics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Antifungals</a:t>
            </a:r>
            <a:endParaRPr lang="en-US" sz="2400" dirty="0"/>
          </a:p>
          <a:p>
            <a:pPr lvl="1"/>
            <a:r>
              <a:rPr lang="en-US" sz="2400" dirty="0"/>
              <a:t>Corticosteroids (in combination with anti-</a:t>
            </a:r>
            <a:r>
              <a:rPr lang="en-US" sz="2400" dirty="0" err="1"/>
              <a:t>infectives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/>
              <a:t>Otic</a:t>
            </a:r>
            <a:r>
              <a:rPr lang="en-US" sz="2400" dirty="0"/>
              <a:t> drying agents</a:t>
            </a:r>
          </a:p>
          <a:p>
            <a:pPr lvl="1"/>
            <a:r>
              <a:rPr lang="en-US" sz="2400" dirty="0" err="1"/>
              <a:t>Otic</a:t>
            </a:r>
            <a:r>
              <a:rPr lang="en-US" sz="2400" dirty="0"/>
              <a:t> cleansing agents</a:t>
            </a:r>
          </a:p>
          <a:p>
            <a:pPr lvl="1"/>
            <a:r>
              <a:rPr lang="en-US" sz="2400" dirty="0" err="1"/>
              <a:t>Otic</a:t>
            </a:r>
            <a:r>
              <a:rPr lang="en-US" sz="2400" dirty="0"/>
              <a:t> </a:t>
            </a:r>
            <a:r>
              <a:rPr lang="en-US" sz="2400" dirty="0" err="1"/>
              <a:t>dewaxing</a:t>
            </a:r>
            <a:r>
              <a:rPr lang="en-US" sz="2400" dirty="0"/>
              <a:t> </a:t>
            </a:r>
            <a:r>
              <a:rPr lang="en-US" sz="2400" dirty="0" smtClean="0"/>
              <a:t>agents (</a:t>
            </a:r>
            <a:r>
              <a:rPr lang="en-US" sz="2400" u="sng" dirty="0" err="1" smtClean="0"/>
              <a:t>cerumen</a:t>
            </a:r>
            <a:r>
              <a:rPr lang="en-US" sz="2400" dirty="0" smtClean="0"/>
              <a:t> = earwax)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Refer to Table 18-2 in your textbook for a complete list of </a:t>
            </a:r>
            <a:r>
              <a:rPr lang="en-US" sz="2800" dirty="0" err="1"/>
              <a:t>otic</a:t>
            </a:r>
            <a:r>
              <a:rPr lang="en-US" sz="2800" dirty="0"/>
              <a:t> drugs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Epi-Otic</a:t>
            </a:r>
            <a:r>
              <a:rPr lang="en-US" dirty="0" smtClean="0"/>
              <a:t> &amp; </a:t>
            </a:r>
            <a:r>
              <a:rPr lang="en-US" dirty="0" err="1" smtClean="0"/>
              <a:t>Cerulytic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95818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586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Propylene glycol &amp; salicylic acid</a:t>
            </a:r>
            <a:endParaRPr lang="en-US" dirty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95818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00600" y="5867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Ceruminolytic</a:t>
            </a:r>
            <a:r>
              <a:rPr lang="en-US" dirty="0" smtClean="0"/>
              <a:t> (propylene glycol, benzyl alcohol)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MilbeMite</a:t>
            </a:r>
            <a:r>
              <a:rPr lang="en-US" dirty="0" smtClean="0"/>
              <a:t> &amp; </a:t>
            </a:r>
            <a:r>
              <a:rPr lang="en-US" dirty="0" err="1" smtClean="0"/>
              <a:t>Acarexx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16" y="1981200"/>
            <a:ext cx="3339221" cy="33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96282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Mometamax</a:t>
            </a:r>
            <a:r>
              <a:rPr lang="en-US" dirty="0" smtClean="0"/>
              <a:t> &amp; </a:t>
            </a:r>
            <a:r>
              <a:rPr lang="en-US" dirty="0" err="1" smtClean="0"/>
              <a:t>Synotic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9" y="1905000"/>
            <a:ext cx="3386931" cy="338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6385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10925" y="1600200"/>
            <a:ext cx="3522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Ophthalmic Drugs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Things to consider when using topical ophthalmic drugs</a:t>
            </a:r>
          </a:p>
          <a:p>
            <a:pPr lvl="1"/>
            <a:r>
              <a:rPr lang="en-US" b="1" u="sng" dirty="0" smtClean="0"/>
              <a:t>Drug penetration</a:t>
            </a:r>
            <a:r>
              <a:rPr lang="en-US" dirty="0" smtClean="0"/>
              <a:t> - They </a:t>
            </a:r>
            <a:r>
              <a:rPr lang="en-US" dirty="0"/>
              <a:t>must be absorbed into the anterior chamber</a:t>
            </a:r>
          </a:p>
          <a:p>
            <a:pPr lvl="1"/>
            <a:r>
              <a:rPr lang="en-US" b="1" u="sng" dirty="0" smtClean="0"/>
              <a:t>Frequency of drug application</a:t>
            </a:r>
            <a:r>
              <a:rPr lang="en-US" dirty="0" smtClean="0"/>
              <a:t> - They </a:t>
            </a:r>
            <a:r>
              <a:rPr lang="en-US" dirty="0"/>
              <a:t>may be administered at different frequencies depending on whether they are in ointment or solution form</a:t>
            </a:r>
          </a:p>
          <a:p>
            <a:pPr lvl="1"/>
            <a:r>
              <a:rPr lang="en-US" b="1" u="sng" dirty="0" smtClean="0"/>
              <a:t>Ease of application</a:t>
            </a:r>
            <a:r>
              <a:rPr lang="en-US" dirty="0" smtClean="0"/>
              <a:t> - They </a:t>
            </a:r>
            <a:r>
              <a:rPr lang="en-US" dirty="0"/>
              <a:t>must be relatively easy to administer so that client compliance occurs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Ophthalmic Drugs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1"/>
            <a:r>
              <a:rPr lang="en-US" dirty="0"/>
              <a:t>Topical anesthetics such as </a:t>
            </a:r>
            <a:r>
              <a:rPr lang="en-US" b="1" dirty="0" err="1"/>
              <a:t>proparacine</a:t>
            </a:r>
            <a:r>
              <a:rPr lang="en-US" dirty="0"/>
              <a:t> and </a:t>
            </a:r>
            <a:r>
              <a:rPr lang="en-US" b="1" dirty="0" err="1"/>
              <a:t>tetracaine</a:t>
            </a:r>
            <a:r>
              <a:rPr lang="en-US" dirty="0"/>
              <a:t> are used to help perform comprehensive eye exams or to remove foreign material from the </a:t>
            </a:r>
            <a:r>
              <a:rPr lang="en-US" dirty="0" smtClean="0"/>
              <a:t>eye.</a:t>
            </a:r>
          </a:p>
          <a:p>
            <a:pPr lvl="1"/>
            <a:r>
              <a:rPr lang="en-US" dirty="0" smtClean="0"/>
              <a:t>Corneal anesthesia is accomplished in about one minute and lasts for about ten minutes.</a:t>
            </a:r>
          </a:p>
          <a:p>
            <a:pPr lvl="1"/>
            <a:r>
              <a:rPr lang="en-US" dirty="0" smtClean="0"/>
              <a:t>Store open bottles in refrigerator.</a:t>
            </a:r>
          </a:p>
          <a:p>
            <a:pPr lvl="1"/>
            <a:r>
              <a:rPr lang="en-US" dirty="0" smtClean="0"/>
              <a:t>Discard discolored solutions.</a:t>
            </a:r>
          </a:p>
          <a:p>
            <a:pPr lvl="1"/>
            <a:r>
              <a:rPr lang="en-US" b="1" dirty="0" smtClean="0"/>
              <a:t>Do not apply before performing STT!!!!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Tonometry (TonoPen®)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Ophthalmic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lvl="1"/>
            <a:r>
              <a:rPr lang="en-US" b="1" dirty="0" err="1" smtClean="0"/>
              <a:t>Fluorescein</a:t>
            </a:r>
            <a:r>
              <a:rPr lang="en-US" b="1" dirty="0" smtClean="0"/>
              <a:t> sodium stain </a:t>
            </a:r>
            <a:r>
              <a:rPr lang="en-US" dirty="0" smtClean="0"/>
              <a:t>is applied to the cornea (using sterile saline) to assess any corneal defects (the stain is orange until it adheres to a corneal defect, where it appears green)</a:t>
            </a:r>
          </a:p>
          <a:p>
            <a:pPr lvl="2"/>
            <a:r>
              <a:rPr lang="en-US" dirty="0" smtClean="0"/>
              <a:t>Stain is fat soluble and therefore unable to penetrate or adhere to intact cornea (can only penetrate damaged tissues)</a:t>
            </a:r>
          </a:p>
          <a:p>
            <a:pPr lvl="2"/>
            <a:r>
              <a:rPr lang="en-US" dirty="0" smtClean="0"/>
              <a:t>Stain should be washed from the eye </a:t>
            </a:r>
            <a:r>
              <a:rPr lang="en-US" dirty="0" smtClean="0"/>
              <a:t>before and </a:t>
            </a:r>
            <a:r>
              <a:rPr lang="en-US" dirty="0" smtClean="0"/>
              <a:t>after examination is complete.</a:t>
            </a:r>
          </a:p>
          <a:p>
            <a:pPr lvl="2"/>
            <a:r>
              <a:rPr lang="en-US" dirty="0" smtClean="0"/>
              <a:t>Use a Wood’s Lamp to examine eye for abrasions.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Fluorscein Stain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00200"/>
            <a:ext cx="6046787" cy="452596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Miotics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  <a:ln/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 dirty="0" smtClean="0"/>
              <a:t>Cholinergic drugs that constrict </a:t>
            </a:r>
            <a:r>
              <a:rPr lang="en-US" sz="2800" dirty="0"/>
              <a:t>the pupil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Used to treat open-angle glaucoma </a:t>
            </a:r>
            <a:r>
              <a:rPr lang="en-US" sz="2800" dirty="0" smtClean="0"/>
              <a:t>because they decrease intraocular pressure.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An </a:t>
            </a:r>
            <a:r>
              <a:rPr lang="en-US" sz="2800" dirty="0"/>
              <a:t>example is </a:t>
            </a:r>
            <a:r>
              <a:rPr lang="en-US" sz="2800" dirty="0" err="1" smtClean="0"/>
              <a:t>pilocarpine</a:t>
            </a:r>
            <a:r>
              <a:rPr lang="en-US" sz="2800" dirty="0" smtClean="0"/>
              <a:t> (</a:t>
            </a:r>
            <a:r>
              <a:rPr lang="en-US" sz="2800" dirty="0" err="1" smtClean="0"/>
              <a:t>Piloptic</a:t>
            </a:r>
            <a:r>
              <a:rPr lang="en-US" sz="2800" dirty="0" smtClean="0"/>
              <a:t>®)</a:t>
            </a:r>
            <a:endParaRPr lang="en-US" sz="2800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473</TotalTime>
  <Words>1179</Words>
  <Application>Microsoft Office PowerPoint</Application>
  <PresentationFormat>On-screen Show (4:3)</PresentationFormat>
  <Paragraphs>144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Wingdings</vt:lpstr>
      <vt:lpstr>Ripple</vt:lpstr>
      <vt:lpstr>Ophthalmic and Otic Medications</vt:lpstr>
      <vt:lpstr>Basic Anatomy &amp; Physiology</vt:lpstr>
      <vt:lpstr>Basic Anatomy &amp; Physiology</vt:lpstr>
      <vt:lpstr>Ophthalmic Drugs</vt:lpstr>
      <vt:lpstr>Diagnostic Ophthalmic Drugs</vt:lpstr>
      <vt:lpstr>Tonometry (TonoPen®)</vt:lpstr>
      <vt:lpstr>Diagnostic Ophthalmic Drugs</vt:lpstr>
      <vt:lpstr>Fluorscein Stain</vt:lpstr>
      <vt:lpstr>Miotics</vt:lpstr>
      <vt:lpstr>Miotics Constrict the Pupil</vt:lpstr>
      <vt:lpstr>Mitotics vs. Mydriatics</vt:lpstr>
      <vt:lpstr>Mydriatics and Cycloplegics</vt:lpstr>
      <vt:lpstr>Atropine</vt:lpstr>
      <vt:lpstr>Homatropine</vt:lpstr>
      <vt:lpstr>Phenylephrine</vt:lpstr>
      <vt:lpstr>Horner’s Syndrome</vt:lpstr>
      <vt:lpstr>Tropicamide</vt:lpstr>
      <vt:lpstr>Epinephrine</vt:lpstr>
      <vt:lpstr>Glaucoma</vt:lpstr>
      <vt:lpstr>Glaucoma</vt:lpstr>
      <vt:lpstr>Narrow vs Open-Angle Glaucoma</vt:lpstr>
      <vt:lpstr>Narrow vs. Open-Angle Glaucoma (cont’d)</vt:lpstr>
      <vt:lpstr>Drugs Used to Treat Glaucoma</vt:lpstr>
      <vt:lpstr>Drugs Used to Treat Glaucoma</vt:lpstr>
      <vt:lpstr>Drugs used to treat KCS</vt:lpstr>
      <vt:lpstr>Keratoconjunctivitis Sicca (KCS)</vt:lpstr>
      <vt:lpstr>Schirmer Tear Test</vt:lpstr>
      <vt:lpstr>Other Ophthalmic Drugs</vt:lpstr>
      <vt:lpstr>Slide 29</vt:lpstr>
      <vt:lpstr>Basic Anatomy &amp; Physiology</vt:lpstr>
      <vt:lpstr>Basic Anatomy &amp; Physiology</vt:lpstr>
      <vt:lpstr>Ear Infection vs Ear Mites</vt:lpstr>
      <vt:lpstr>Microscopic Difference</vt:lpstr>
      <vt:lpstr>Otic Medications</vt:lpstr>
      <vt:lpstr>Epi-Otic &amp; Cerulytic</vt:lpstr>
      <vt:lpstr>MilbeMite &amp; Acarexx</vt:lpstr>
      <vt:lpstr>Mometamax &amp; Synotic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for Skin Conditions</dc:title>
  <dc:creator>Lori Cooper</dc:creator>
  <cp:lastModifiedBy>Lori</cp:lastModifiedBy>
  <cp:revision>16</cp:revision>
  <dcterms:created xsi:type="dcterms:W3CDTF">2010-06-20T00:15:44Z</dcterms:created>
  <dcterms:modified xsi:type="dcterms:W3CDTF">2010-06-23T00:37:20Z</dcterms:modified>
</cp:coreProperties>
</file>